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4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201" autoAdjust="0"/>
  </p:normalViewPr>
  <p:slideViewPr>
    <p:cSldViewPr snapToGrid="0" snapToObjects="1">
      <p:cViewPr varScale="1">
        <p:scale>
          <a:sx n="98" d="100"/>
          <a:sy n="98" d="100"/>
        </p:scale>
        <p:origin x="-12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3/2/12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2494849"/>
            <a:ext cx="5446713" cy="2668821"/>
          </a:xfrm>
        </p:spPr>
        <p:txBody>
          <a:bodyPr/>
          <a:lstStyle/>
          <a:p>
            <a:r>
              <a:rPr lang="en-US" dirty="0" smtClean="0"/>
              <a:t>Naming Covalent </a:t>
            </a:r>
            <a:r>
              <a:rPr lang="en-US" dirty="0" smtClean="0"/>
              <a:t>(Molecular) </a:t>
            </a:r>
            <a:r>
              <a:rPr lang="en-US" dirty="0" smtClean="0"/>
              <a:t>Compounds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380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2335"/>
            <a:ext cx="3612776" cy="1537447"/>
          </a:xfrm>
        </p:spPr>
        <p:txBody>
          <a:bodyPr/>
          <a:lstStyle/>
          <a:p>
            <a:r>
              <a:rPr lang="en-US" dirty="0" smtClean="0"/>
              <a:t>Practice naming and writing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9263" y="0"/>
            <a:ext cx="4452476" cy="6715657"/>
          </a:xfrm>
        </p:spPr>
        <p:txBody>
          <a:bodyPr/>
          <a:lstStyle/>
          <a:p>
            <a:r>
              <a:rPr lang="en-US" dirty="0" smtClean="0"/>
              <a:t>WARNING! Some of the compounds listed below are NOT covalent.  Make sure you don’t use prefixes when naming them.</a:t>
            </a:r>
          </a:p>
          <a:p>
            <a:r>
              <a:rPr lang="en-US" dirty="0" smtClean="0"/>
              <a:t>Name these compounds:  CBr</a:t>
            </a:r>
            <a:r>
              <a:rPr lang="en-US" baseline="-25000" dirty="0" smtClean="0"/>
              <a:t>4</a:t>
            </a:r>
            <a:r>
              <a:rPr lang="en-US" dirty="0" smtClean="0"/>
              <a:t> , N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5</a:t>
            </a:r>
            <a:r>
              <a:rPr lang="en-US" dirty="0" smtClean="0"/>
              <a:t>, MgF</a:t>
            </a:r>
            <a:r>
              <a:rPr lang="en-US" baseline="-25000" dirty="0" smtClean="0"/>
              <a:t>2</a:t>
            </a:r>
            <a:r>
              <a:rPr lang="en-US" dirty="0" smtClean="0"/>
              <a:t> , SeS ,   </a:t>
            </a:r>
          </a:p>
          <a:p>
            <a:endParaRPr lang="en-US" dirty="0"/>
          </a:p>
          <a:p>
            <a:r>
              <a:rPr lang="en-US" dirty="0" smtClean="0"/>
              <a:t>Write formulas for these:  Carbon disulfide, </a:t>
            </a:r>
            <a:r>
              <a:rPr lang="en-US" dirty="0"/>
              <a:t>D</a:t>
            </a:r>
            <a:r>
              <a:rPr lang="en-US" dirty="0" smtClean="0"/>
              <a:t>isilicon hexahydride, Potassium carbonate, Dinitrogen tetroxide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728024"/>
            <a:ext cx="3612776" cy="4213871"/>
          </a:xfrm>
        </p:spPr>
        <p:txBody>
          <a:bodyPr>
            <a:noAutofit/>
          </a:bodyPr>
          <a:lstStyle/>
          <a:p>
            <a:r>
              <a:rPr lang="en-US" sz="2400" dirty="0" smtClean="0"/>
              <a:t>Use the Prefixes…</a:t>
            </a:r>
          </a:p>
          <a:p>
            <a:r>
              <a:rPr lang="en-US" sz="2400" dirty="0" smtClean="0"/>
              <a:t>1 – mono</a:t>
            </a:r>
          </a:p>
          <a:p>
            <a:r>
              <a:rPr lang="en-US" sz="2400" dirty="0" smtClean="0"/>
              <a:t>2 – Di</a:t>
            </a:r>
          </a:p>
          <a:p>
            <a:r>
              <a:rPr lang="en-US" sz="2400" dirty="0" smtClean="0"/>
              <a:t>3 – Tri</a:t>
            </a:r>
          </a:p>
          <a:p>
            <a:r>
              <a:rPr lang="en-US" sz="2400" dirty="0" smtClean="0"/>
              <a:t>4 – Tetr(a)</a:t>
            </a:r>
          </a:p>
          <a:p>
            <a:r>
              <a:rPr lang="en-US" sz="2400" dirty="0" smtClean="0"/>
              <a:t>5 – Pent(a)</a:t>
            </a:r>
          </a:p>
          <a:p>
            <a:r>
              <a:rPr lang="en-US" sz="2400" dirty="0" smtClean="0"/>
              <a:t>6 – Hex(a)</a:t>
            </a:r>
          </a:p>
          <a:p>
            <a:r>
              <a:rPr lang="en-US" sz="2400" dirty="0" smtClean="0"/>
              <a:t>7 – Hept(a)</a:t>
            </a:r>
          </a:p>
          <a:p>
            <a:r>
              <a:rPr lang="en-US" sz="2400" dirty="0" smtClean="0"/>
              <a:t>8 – Oct(a)</a:t>
            </a:r>
          </a:p>
          <a:p>
            <a:r>
              <a:rPr lang="en-US" sz="2400" dirty="0" smtClean="0"/>
              <a:t>9 – Non(a)</a:t>
            </a:r>
          </a:p>
          <a:p>
            <a:r>
              <a:rPr lang="en-US" sz="2400" dirty="0" smtClean="0"/>
              <a:t>10 – Dec(a)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96418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Covalently Bonded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Usually TWO NONMETALS bonded together</a:t>
            </a:r>
          </a:p>
          <a:p>
            <a:r>
              <a:rPr lang="en-US" dirty="0" smtClean="0"/>
              <a:t>Two nonmetals share electrons between them</a:t>
            </a:r>
          </a:p>
          <a:p>
            <a:r>
              <a:rPr lang="en-US" dirty="0" smtClean="0"/>
              <a:t>Can be Gases, Liquids or “squishy” solids.  </a:t>
            </a:r>
          </a:p>
          <a:p>
            <a:r>
              <a:rPr lang="en-US" dirty="0" smtClean="0"/>
              <a:t>Generally have LOW melting and boiling points</a:t>
            </a:r>
          </a:p>
          <a:p>
            <a:r>
              <a:rPr lang="en-US" dirty="0" smtClean="0"/>
              <a:t>Do not conduct electricity well</a:t>
            </a:r>
          </a:p>
          <a:p>
            <a:r>
              <a:rPr lang="en-US" dirty="0" smtClean="0"/>
              <a:t>Usually not very soluble in 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893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86" y="40341"/>
            <a:ext cx="9027214" cy="1411941"/>
          </a:xfrm>
        </p:spPr>
        <p:txBody>
          <a:bodyPr/>
          <a:lstStyle/>
          <a:p>
            <a:r>
              <a:rPr lang="en-US" sz="4800" dirty="0" smtClean="0"/>
              <a:t>How are covalent compounds different than Ionic ones?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Ionic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Metal – Nonmetal bond</a:t>
            </a:r>
          </a:p>
          <a:p>
            <a:r>
              <a:rPr lang="en-US" dirty="0" smtClean="0"/>
              <a:t>Electrons are transferred</a:t>
            </a:r>
          </a:p>
          <a:p>
            <a:r>
              <a:rPr lang="en-US" dirty="0" smtClean="0"/>
              <a:t>Generally solid</a:t>
            </a:r>
          </a:p>
          <a:p>
            <a:r>
              <a:rPr lang="en-US" dirty="0" smtClean="0"/>
              <a:t>High Melting/Boiling </a:t>
            </a:r>
            <a:r>
              <a:rPr lang="en-US" dirty="0" err="1" smtClean="0"/>
              <a:t>pts</a:t>
            </a:r>
            <a:endParaRPr lang="en-US" dirty="0" smtClean="0"/>
          </a:p>
          <a:p>
            <a:r>
              <a:rPr lang="en-US" dirty="0" smtClean="0"/>
              <a:t>Conduct electricity when melted or dissolved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Covalent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2000" dirty="0" smtClean="0"/>
              <a:t>Nonmetal-Nonmetal bond</a:t>
            </a:r>
          </a:p>
          <a:p>
            <a:r>
              <a:rPr lang="en-US" dirty="0" smtClean="0"/>
              <a:t>Electrons are shared</a:t>
            </a:r>
          </a:p>
          <a:p>
            <a:r>
              <a:rPr lang="en-US" dirty="0" smtClean="0"/>
              <a:t>Solid, Liquid or gas</a:t>
            </a:r>
          </a:p>
          <a:p>
            <a:r>
              <a:rPr lang="en-US" dirty="0" smtClean="0"/>
              <a:t>Low Melting/Boiling </a:t>
            </a:r>
            <a:r>
              <a:rPr lang="en-US" dirty="0" err="1" smtClean="0"/>
              <a:t>pts</a:t>
            </a:r>
            <a:endParaRPr lang="en-US" dirty="0" smtClean="0"/>
          </a:p>
          <a:p>
            <a:r>
              <a:rPr lang="en-US" dirty="0" smtClean="0"/>
              <a:t>Do not conduct</a:t>
            </a:r>
          </a:p>
        </p:txBody>
      </p:sp>
    </p:spTree>
    <p:extLst>
      <p:ext uri="{BB962C8B-B14F-4D97-AF65-F5344CB8AC3E}">
        <p14:creationId xmlns:p14="http://schemas.microsoft.com/office/powerpoint/2010/main" val="1434764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88" y="40341"/>
            <a:ext cx="9041812" cy="1411941"/>
          </a:xfrm>
        </p:spPr>
        <p:txBody>
          <a:bodyPr/>
          <a:lstStyle/>
          <a:p>
            <a:r>
              <a:rPr lang="en-US" sz="4800" dirty="0" smtClean="0"/>
              <a:t>What is the basic structural unit of a covalent compound?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Covalent compounds form MOLECULES</a:t>
            </a:r>
          </a:p>
          <a:p>
            <a:r>
              <a:rPr lang="en-US" dirty="0" smtClean="0"/>
              <a:t>Bonding between atoms in a molecule is generally much, much stronger than the attraction between different molecules.  </a:t>
            </a:r>
          </a:p>
          <a:p>
            <a:r>
              <a:rPr lang="en-US" dirty="0" smtClean="0"/>
              <a:t>Married couples analogy…</a:t>
            </a:r>
            <a:endParaRPr lang="en-US" dirty="0"/>
          </a:p>
        </p:txBody>
      </p:sp>
      <p:pic>
        <p:nvPicPr>
          <p:cNvPr id="4" name="Picture 3" descr="Screen shot 2012-03-02 at 10.21.4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273" y="4655033"/>
            <a:ext cx="1778050" cy="2000306"/>
          </a:xfrm>
          <a:prstGeom prst="rect">
            <a:avLst/>
          </a:prstGeom>
        </p:spPr>
      </p:pic>
      <p:pic>
        <p:nvPicPr>
          <p:cNvPr id="5" name="Picture 4" descr="Screen shot 2012-03-02 at 10.22.1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747" y="5542523"/>
            <a:ext cx="939800" cy="1104900"/>
          </a:xfrm>
          <a:prstGeom prst="rect">
            <a:avLst/>
          </a:prstGeom>
        </p:spPr>
      </p:pic>
      <p:pic>
        <p:nvPicPr>
          <p:cNvPr id="7" name="Picture 6" descr="Screen shot 2012-03-02 at 10.22.1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149" y="4355726"/>
            <a:ext cx="939800" cy="1104900"/>
          </a:xfrm>
          <a:prstGeom prst="rect">
            <a:avLst/>
          </a:prstGeom>
        </p:spPr>
      </p:pic>
      <p:pic>
        <p:nvPicPr>
          <p:cNvPr id="8" name="Picture 7" descr="Screen shot 2012-03-02 at 10.22.1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149" y="5540705"/>
            <a:ext cx="939800" cy="1104900"/>
          </a:xfrm>
          <a:prstGeom prst="rect">
            <a:avLst/>
          </a:prstGeom>
        </p:spPr>
      </p:pic>
      <p:pic>
        <p:nvPicPr>
          <p:cNvPr id="9" name="Picture 8" descr="Screen shot 2012-03-02 at 10.22.1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149" y="4371038"/>
            <a:ext cx="939800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742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86" y="40341"/>
            <a:ext cx="9027214" cy="1411941"/>
          </a:xfrm>
        </p:spPr>
        <p:txBody>
          <a:bodyPr/>
          <a:lstStyle/>
          <a:p>
            <a:r>
              <a:rPr lang="en-US" sz="4800" dirty="0" smtClean="0"/>
              <a:t>How are covalent compounds different than Ionic ones?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Ionic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 Structural unit is the “Unit cell” or the “formula unit”</a:t>
            </a:r>
          </a:p>
          <a:p>
            <a:r>
              <a:rPr lang="en-US" dirty="0" smtClean="0"/>
              <a:t>Ions arranged in crystal structure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Covalent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2000" dirty="0" smtClean="0"/>
              <a:t>Basic structural unit is the MOLECULE</a:t>
            </a:r>
          </a:p>
          <a:p>
            <a:r>
              <a:rPr lang="en-US" sz="2000" dirty="0" smtClean="0"/>
              <a:t>Molecules may attract each other but that attraction is small compared with internal bonding</a:t>
            </a:r>
          </a:p>
          <a:p>
            <a:endParaRPr lang="en-US" dirty="0" smtClean="0"/>
          </a:p>
        </p:txBody>
      </p:sp>
      <p:pic>
        <p:nvPicPr>
          <p:cNvPr id="1025" name="Picture 1" descr="NaC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801" y="4997450"/>
            <a:ext cx="1484312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320" y="5037137"/>
            <a:ext cx="2022475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6927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0229"/>
            <a:ext cx="3612776" cy="1537447"/>
          </a:xfrm>
        </p:spPr>
        <p:txBody>
          <a:bodyPr/>
          <a:lstStyle/>
          <a:p>
            <a:r>
              <a:rPr lang="en-US" dirty="0" smtClean="0"/>
              <a:t>Naming molecules from their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9263" y="0"/>
            <a:ext cx="4129770" cy="6715657"/>
          </a:xfrm>
        </p:spPr>
        <p:txBody>
          <a:bodyPr/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</a:p>
          <a:p>
            <a:endParaRPr lang="en-US" dirty="0"/>
          </a:p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endParaRPr lang="en-US" dirty="0"/>
          </a:p>
          <a:p>
            <a:r>
              <a:rPr lang="en-US" dirty="0" smtClean="0"/>
              <a:t>B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</a:p>
          <a:p>
            <a:endParaRPr lang="en-US" dirty="0"/>
          </a:p>
          <a:p>
            <a:r>
              <a:rPr lang="en-US" dirty="0" smtClean="0"/>
              <a:t>CH</a:t>
            </a:r>
            <a:r>
              <a:rPr lang="en-US" baseline="-25000" dirty="0" smtClean="0"/>
              <a:t>4</a:t>
            </a:r>
          </a:p>
          <a:p>
            <a:endParaRPr lang="en-US" dirty="0"/>
          </a:p>
          <a:p>
            <a:r>
              <a:rPr lang="en-US" dirty="0" smtClean="0"/>
              <a:t>NH</a:t>
            </a:r>
            <a:r>
              <a:rPr lang="en-US" baseline="-25000" dirty="0" smtClean="0"/>
              <a:t>3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728024"/>
            <a:ext cx="3612776" cy="4213871"/>
          </a:xfrm>
        </p:spPr>
        <p:txBody>
          <a:bodyPr>
            <a:noAutofit/>
          </a:bodyPr>
          <a:lstStyle/>
          <a:p>
            <a:r>
              <a:rPr lang="en-US" sz="2400" dirty="0" smtClean="0"/>
              <a:t>Use the Prefixes…</a:t>
            </a:r>
          </a:p>
          <a:p>
            <a:r>
              <a:rPr lang="en-US" sz="2400" dirty="0" smtClean="0"/>
              <a:t>1 – mono</a:t>
            </a:r>
          </a:p>
          <a:p>
            <a:r>
              <a:rPr lang="en-US" sz="2400" dirty="0" smtClean="0"/>
              <a:t>2 – Di</a:t>
            </a:r>
          </a:p>
          <a:p>
            <a:r>
              <a:rPr lang="en-US" sz="2400" dirty="0" smtClean="0"/>
              <a:t>3 – Tri</a:t>
            </a:r>
          </a:p>
          <a:p>
            <a:r>
              <a:rPr lang="en-US" sz="2400" dirty="0" smtClean="0"/>
              <a:t>4 – Tetr(a)</a:t>
            </a:r>
          </a:p>
          <a:p>
            <a:r>
              <a:rPr lang="en-US" sz="2400" dirty="0" smtClean="0"/>
              <a:t>5 – Pent(a)</a:t>
            </a:r>
          </a:p>
          <a:p>
            <a:r>
              <a:rPr lang="en-US" sz="2400" dirty="0" smtClean="0"/>
              <a:t>6 – Hex(a)</a:t>
            </a:r>
          </a:p>
          <a:p>
            <a:r>
              <a:rPr lang="en-US" sz="2400" dirty="0" smtClean="0"/>
              <a:t>7 – Hept(a)</a:t>
            </a:r>
          </a:p>
          <a:p>
            <a:r>
              <a:rPr lang="en-US" sz="2400" dirty="0" smtClean="0"/>
              <a:t>8 – Oct(a)</a:t>
            </a:r>
          </a:p>
          <a:p>
            <a:r>
              <a:rPr lang="en-US" sz="2400" dirty="0" smtClean="0"/>
              <a:t>9 – Non(a)</a:t>
            </a:r>
          </a:p>
          <a:p>
            <a:r>
              <a:rPr lang="en-US" sz="2400" dirty="0" smtClean="0"/>
              <a:t>10 – Dec(a)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6009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0229"/>
            <a:ext cx="3612776" cy="1537447"/>
          </a:xfrm>
        </p:spPr>
        <p:txBody>
          <a:bodyPr/>
          <a:lstStyle/>
          <a:p>
            <a:r>
              <a:rPr lang="en-US" dirty="0" smtClean="0"/>
              <a:t>Naming molecules from their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5966" y="1218053"/>
            <a:ext cx="4738034" cy="5623754"/>
          </a:xfrm>
        </p:spPr>
        <p:txBody>
          <a:bodyPr/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     	</a:t>
            </a:r>
            <a:r>
              <a:rPr lang="en-US" dirty="0" smtClean="0"/>
              <a:t>carbon dioxide</a:t>
            </a:r>
            <a:endParaRPr lang="en-US" dirty="0"/>
          </a:p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O		dinitrogen monoxide</a:t>
            </a:r>
            <a:endParaRPr lang="en-US" dirty="0"/>
          </a:p>
          <a:p>
            <a:r>
              <a:rPr lang="en-US" dirty="0" smtClean="0"/>
              <a:t>B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6	</a:t>
            </a:r>
            <a:r>
              <a:rPr lang="en-US" dirty="0" smtClean="0"/>
              <a:t>diboron hexahydride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CH</a:t>
            </a:r>
            <a:r>
              <a:rPr lang="en-US" baseline="-25000" dirty="0" smtClean="0"/>
              <a:t>4		</a:t>
            </a:r>
            <a:r>
              <a:rPr lang="en-US" dirty="0" smtClean="0"/>
              <a:t>carbon tetrahydride</a:t>
            </a:r>
          </a:p>
          <a:p>
            <a:pPr marL="349250" lvl="1" indent="0">
              <a:buNone/>
            </a:pPr>
            <a:r>
              <a:rPr lang="en-US" dirty="0" smtClean="0"/>
              <a:t>	</a:t>
            </a:r>
            <a:r>
              <a:rPr lang="en-US" sz="2000" i="1" dirty="0" smtClean="0"/>
              <a:t>commonly known as “Methane”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NH</a:t>
            </a:r>
            <a:r>
              <a:rPr lang="en-US" baseline="-25000" dirty="0" smtClean="0"/>
              <a:t>3		</a:t>
            </a:r>
            <a:r>
              <a:rPr lang="en-US" dirty="0" smtClean="0"/>
              <a:t>nitrogen trihydride</a:t>
            </a:r>
          </a:p>
          <a:p>
            <a:pPr marL="0" lvl="1" indent="0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None/>
            </a:pPr>
            <a:r>
              <a:rPr lang="en-US" sz="2000" i="1" dirty="0" smtClean="0"/>
              <a:t>	commonly </a:t>
            </a:r>
            <a:r>
              <a:rPr lang="en-US" sz="2000" i="1" dirty="0"/>
              <a:t>known as </a:t>
            </a:r>
            <a:r>
              <a:rPr lang="en-US" sz="2000" i="1" dirty="0" smtClean="0"/>
              <a:t>“Ammonia”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728024"/>
            <a:ext cx="3612776" cy="4213871"/>
          </a:xfrm>
        </p:spPr>
        <p:txBody>
          <a:bodyPr>
            <a:noAutofit/>
          </a:bodyPr>
          <a:lstStyle/>
          <a:p>
            <a:r>
              <a:rPr lang="en-US" sz="2400" dirty="0" smtClean="0"/>
              <a:t>Use the Prefixes…</a:t>
            </a:r>
          </a:p>
          <a:p>
            <a:r>
              <a:rPr lang="en-US" sz="2400" dirty="0" smtClean="0"/>
              <a:t>1 – mono</a:t>
            </a:r>
          </a:p>
          <a:p>
            <a:r>
              <a:rPr lang="en-US" sz="2400" dirty="0" smtClean="0"/>
              <a:t>2 – Di</a:t>
            </a:r>
          </a:p>
          <a:p>
            <a:r>
              <a:rPr lang="en-US" sz="2400" dirty="0" smtClean="0"/>
              <a:t>3 – Tri</a:t>
            </a:r>
          </a:p>
          <a:p>
            <a:r>
              <a:rPr lang="en-US" sz="2400" dirty="0" smtClean="0"/>
              <a:t>4 – Tetr(a)</a:t>
            </a:r>
          </a:p>
          <a:p>
            <a:r>
              <a:rPr lang="en-US" sz="2400" dirty="0" smtClean="0"/>
              <a:t>5 – Pent(a)</a:t>
            </a:r>
          </a:p>
          <a:p>
            <a:r>
              <a:rPr lang="en-US" sz="2400" dirty="0" smtClean="0"/>
              <a:t>6 – Hex(a)</a:t>
            </a:r>
          </a:p>
          <a:p>
            <a:r>
              <a:rPr lang="en-US" sz="2400" dirty="0" smtClean="0"/>
              <a:t>7 – Hept(a)</a:t>
            </a:r>
          </a:p>
          <a:p>
            <a:r>
              <a:rPr lang="en-US" sz="2400" dirty="0" smtClean="0"/>
              <a:t>8 – Oct(a)</a:t>
            </a:r>
          </a:p>
          <a:p>
            <a:r>
              <a:rPr lang="en-US" sz="2400" dirty="0" smtClean="0"/>
              <a:t>9 – Non(a)</a:t>
            </a:r>
          </a:p>
          <a:p>
            <a:r>
              <a:rPr lang="en-US" sz="2400" dirty="0" smtClean="0"/>
              <a:t>10 – Dec(a)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9453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2335"/>
            <a:ext cx="3612776" cy="1537447"/>
          </a:xfrm>
        </p:spPr>
        <p:txBody>
          <a:bodyPr/>
          <a:lstStyle/>
          <a:p>
            <a:r>
              <a:rPr lang="en-US" dirty="0" smtClean="0"/>
              <a:t>Writing formulas for molecules from their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9263" y="0"/>
            <a:ext cx="4452476" cy="6715657"/>
          </a:xfrm>
        </p:spPr>
        <p:txBody>
          <a:bodyPr/>
          <a:lstStyle/>
          <a:p>
            <a:r>
              <a:rPr lang="en-US" dirty="0" smtClean="0"/>
              <a:t>Carbon monoxide</a:t>
            </a:r>
            <a:endParaRPr lang="en-US" baseline="-25000" dirty="0" smtClean="0"/>
          </a:p>
          <a:p>
            <a:endParaRPr lang="en-US" dirty="0"/>
          </a:p>
          <a:p>
            <a:r>
              <a:rPr lang="en-US" dirty="0" smtClean="0"/>
              <a:t>Sulfur trioxide</a:t>
            </a:r>
          </a:p>
          <a:p>
            <a:endParaRPr lang="en-US" dirty="0"/>
          </a:p>
          <a:p>
            <a:r>
              <a:rPr lang="en-US" dirty="0" smtClean="0"/>
              <a:t>Silicon tetrachloride</a:t>
            </a:r>
            <a:endParaRPr lang="en-US" baseline="-25000" dirty="0" smtClean="0"/>
          </a:p>
          <a:p>
            <a:endParaRPr lang="en-US" dirty="0"/>
          </a:p>
          <a:p>
            <a:r>
              <a:rPr lang="en-US" dirty="0" smtClean="0"/>
              <a:t>Diphosphorus pentachloride</a:t>
            </a:r>
            <a:endParaRPr lang="en-US" baseline="-25000" dirty="0" smtClean="0"/>
          </a:p>
          <a:p>
            <a:endParaRPr lang="en-US" dirty="0"/>
          </a:p>
          <a:p>
            <a:r>
              <a:rPr lang="en-US" dirty="0" smtClean="0"/>
              <a:t>Tetraphosphorus triselenide</a:t>
            </a:r>
            <a:endParaRPr lang="en-US" baseline="-250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728024"/>
            <a:ext cx="3612776" cy="4213871"/>
          </a:xfrm>
        </p:spPr>
        <p:txBody>
          <a:bodyPr>
            <a:noAutofit/>
          </a:bodyPr>
          <a:lstStyle/>
          <a:p>
            <a:r>
              <a:rPr lang="en-US" sz="2400" dirty="0" smtClean="0"/>
              <a:t>Use the Prefixes…</a:t>
            </a:r>
          </a:p>
          <a:p>
            <a:r>
              <a:rPr lang="en-US" sz="2400" dirty="0" smtClean="0"/>
              <a:t>1 – mono</a:t>
            </a:r>
          </a:p>
          <a:p>
            <a:r>
              <a:rPr lang="en-US" sz="2400" dirty="0" smtClean="0"/>
              <a:t>2 – Di</a:t>
            </a:r>
          </a:p>
          <a:p>
            <a:r>
              <a:rPr lang="en-US" sz="2400" dirty="0" smtClean="0"/>
              <a:t>3 – Tri</a:t>
            </a:r>
          </a:p>
          <a:p>
            <a:r>
              <a:rPr lang="en-US" sz="2400" dirty="0" smtClean="0"/>
              <a:t>4 – Tetr(a)</a:t>
            </a:r>
          </a:p>
          <a:p>
            <a:r>
              <a:rPr lang="en-US" sz="2400" dirty="0" smtClean="0"/>
              <a:t>5 – Pent(a)</a:t>
            </a:r>
          </a:p>
          <a:p>
            <a:r>
              <a:rPr lang="en-US" sz="2400" dirty="0" smtClean="0"/>
              <a:t>6 – Hex(a)</a:t>
            </a:r>
          </a:p>
          <a:p>
            <a:r>
              <a:rPr lang="en-US" sz="2400" dirty="0" smtClean="0"/>
              <a:t>7 – Hept(a)</a:t>
            </a:r>
          </a:p>
          <a:p>
            <a:r>
              <a:rPr lang="en-US" sz="2400" dirty="0" smtClean="0"/>
              <a:t>8 – Oct(a)</a:t>
            </a:r>
          </a:p>
          <a:p>
            <a:r>
              <a:rPr lang="en-US" sz="2400" dirty="0" smtClean="0"/>
              <a:t>9 – Non(a)</a:t>
            </a:r>
          </a:p>
          <a:p>
            <a:r>
              <a:rPr lang="en-US" sz="2400" dirty="0" smtClean="0"/>
              <a:t>10 – Dec(a)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3081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2335"/>
            <a:ext cx="3612776" cy="1537447"/>
          </a:xfrm>
        </p:spPr>
        <p:txBody>
          <a:bodyPr/>
          <a:lstStyle/>
          <a:p>
            <a:r>
              <a:rPr lang="en-US" dirty="0" smtClean="0"/>
              <a:t>Writing formulas for molecules from their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9263" y="1399464"/>
            <a:ext cx="4452476" cy="5403469"/>
          </a:xfrm>
        </p:spPr>
        <p:txBody>
          <a:bodyPr/>
          <a:lstStyle/>
          <a:p>
            <a:r>
              <a:rPr lang="en-US" dirty="0" smtClean="0"/>
              <a:t>Carbon monoxide</a:t>
            </a:r>
            <a:endParaRPr lang="en-US" baseline="-25000" dirty="0" smtClean="0"/>
          </a:p>
          <a:p>
            <a:pPr lvl="1"/>
            <a:r>
              <a:rPr lang="en-US" dirty="0" smtClean="0"/>
              <a:t>CO</a:t>
            </a:r>
            <a:endParaRPr lang="en-US" dirty="0"/>
          </a:p>
          <a:p>
            <a:r>
              <a:rPr lang="en-US" dirty="0" smtClean="0"/>
              <a:t>Sulfur trioxide</a:t>
            </a:r>
          </a:p>
          <a:p>
            <a:pPr lvl="1"/>
            <a:r>
              <a:rPr lang="en-US" dirty="0" smtClean="0"/>
              <a:t>SO</a:t>
            </a:r>
            <a:r>
              <a:rPr lang="en-US" baseline="-25000" dirty="0" smtClean="0"/>
              <a:t>3</a:t>
            </a:r>
            <a:endParaRPr lang="en-US" baseline="-25000" dirty="0"/>
          </a:p>
          <a:p>
            <a:r>
              <a:rPr lang="en-US" dirty="0" smtClean="0"/>
              <a:t>Silicon tetrachloride</a:t>
            </a:r>
            <a:endParaRPr lang="en-US" baseline="-25000" dirty="0" smtClean="0"/>
          </a:p>
          <a:p>
            <a:pPr lvl="1"/>
            <a:r>
              <a:rPr lang="en-US" dirty="0" smtClean="0"/>
              <a:t>SiCl</a:t>
            </a:r>
            <a:r>
              <a:rPr lang="en-US" baseline="-25000" dirty="0" smtClean="0"/>
              <a:t>4</a:t>
            </a:r>
            <a:endParaRPr lang="en-US" baseline="-25000" dirty="0"/>
          </a:p>
          <a:p>
            <a:r>
              <a:rPr lang="en-US" dirty="0" smtClean="0"/>
              <a:t>Diphosphorus pentachloride</a:t>
            </a:r>
            <a:endParaRPr lang="en-US" baseline="-25000" dirty="0" smtClean="0"/>
          </a:p>
          <a:p>
            <a:pPr lvl="1"/>
            <a:r>
              <a:rPr lang="en-US" dirty="0" smtClean="0"/>
              <a:t>P</a:t>
            </a:r>
            <a:r>
              <a:rPr lang="en-US" baseline="-25000" dirty="0" smtClean="0"/>
              <a:t>2</a:t>
            </a:r>
            <a:r>
              <a:rPr lang="en-US" dirty="0" smtClean="0"/>
              <a:t>Cl</a:t>
            </a:r>
            <a:r>
              <a:rPr lang="en-US" baseline="-25000" dirty="0" smtClean="0"/>
              <a:t>5</a:t>
            </a:r>
            <a:endParaRPr lang="en-US" baseline="-25000" dirty="0"/>
          </a:p>
          <a:p>
            <a:r>
              <a:rPr lang="en-US" dirty="0" smtClean="0"/>
              <a:t>Tetraphosphorus triselenide</a:t>
            </a:r>
            <a:endParaRPr lang="en-US" baseline="-25000" dirty="0" smtClean="0"/>
          </a:p>
          <a:p>
            <a:pPr lvl="1"/>
            <a:r>
              <a:rPr lang="en-US" dirty="0" smtClean="0"/>
              <a:t>P</a:t>
            </a:r>
            <a:r>
              <a:rPr lang="en-US" baseline="-25000" dirty="0" smtClean="0"/>
              <a:t>4</a:t>
            </a:r>
            <a:r>
              <a:rPr lang="en-US" dirty="0" smtClean="0"/>
              <a:t>Se</a:t>
            </a:r>
            <a:r>
              <a:rPr lang="en-US" baseline="-25000" dirty="0" smtClean="0"/>
              <a:t>3</a:t>
            </a:r>
            <a:endParaRPr lang="en-US" baseline="-25000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728024"/>
            <a:ext cx="3612776" cy="4213871"/>
          </a:xfrm>
        </p:spPr>
        <p:txBody>
          <a:bodyPr>
            <a:noAutofit/>
          </a:bodyPr>
          <a:lstStyle/>
          <a:p>
            <a:r>
              <a:rPr lang="en-US" sz="2400" dirty="0" smtClean="0"/>
              <a:t>Use the Prefixes…</a:t>
            </a:r>
          </a:p>
          <a:p>
            <a:r>
              <a:rPr lang="en-US" sz="2400" dirty="0" smtClean="0"/>
              <a:t>1 – mono</a:t>
            </a:r>
          </a:p>
          <a:p>
            <a:r>
              <a:rPr lang="en-US" sz="2400" dirty="0" smtClean="0"/>
              <a:t>2 – Di</a:t>
            </a:r>
          </a:p>
          <a:p>
            <a:r>
              <a:rPr lang="en-US" sz="2400" dirty="0" smtClean="0"/>
              <a:t>3 – Tri</a:t>
            </a:r>
          </a:p>
          <a:p>
            <a:r>
              <a:rPr lang="en-US" sz="2400" dirty="0" smtClean="0"/>
              <a:t>4 – Tetr(a)</a:t>
            </a:r>
          </a:p>
          <a:p>
            <a:r>
              <a:rPr lang="en-US" sz="2400" dirty="0" smtClean="0"/>
              <a:t>5 – Pent(a)</a:t>
            </a:r>
          </a:p>
          <a:p>
            <a:r>
              <a:rPr lang="en-US" sz="2400" dirty="0" smtClean="0"/>
              <a:t>6 – Hex(a)</a:t>
            </a:r>
          </a:p>
          <a:p>
            <a:r>
              <a:rPr lang="en-US" sz="2400" dirty="0" smtClean="0"/>
              <a:t>7 – Hept(a)</a:t>
            </a:r>
          </a:p>
          <a:p>
            <a:r>
              <a:rPr lang="en-US" sz="2400" dirty="0" smtClean="0"/>
              <a:t>8 – Oct(a)</a:t>
            </a:r>
          </a:p>
          <a:p>
            <a:r>
              <a:rPr lang="en-US" sz="2400" dirty="0" smtClean="0"/>
              <a:t>9 – Non(a)</a:t>
            </a:r>
          </a:p>
          <a:p>
            <a:r>
              <a:rPr lang="en-US" sz="2400" dirty="0" smtClean="0"/>
              <a:t>10 – Dec(a)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192006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654</TotalTime>
  <Words>576</Words>
  <Application>Microsoft Macintosh PowerPoint</Application>
  <PresentationFormat>On-screen Show (4:3)</PresentationFormat>
  <Paragraphs>133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Infusion</vt:lpstr>
      <vt:lpstr>Naming Covalent (Molecular) Compounds</vt:lpstr>
      <vt:lpstr>Properties of Covalently Bonded Compounds</vt:lpstr>
      <vt:lpstr>How are covalent compounds different than Ionic ones?</vt:lpstr>
      <vt:lpstr>What is the basic structural unit of a covalent compound?</vt:lpstr>
      <vt:lpstr>How are covalent compounds different than Ionic ones?</vt:lpstr>
      <vt:lpstr>Naming molecules from their formulas</vt:lpstr>
      <vt:lpstr>Naming molecules from their formulas</vt:lpstr>
      <vt:lpstr>Writing formulas for molecules from their names</vt:lpstr>
      <vt:lpstr>Writing formulas for molecules from their names</vt:lpstr>
      <vt:lpstr>Practice naming and writing formulas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Naming Covalent (Moleclar) Compounds</dc:title>
  <dc:creator>CHRISTOPHER, STERMAN</dc:creator>
  <cp:lastModifiedBy>CHRISTOPHER, STERMAN</cp:lastModifiedBy>
  <cp:revision>12</cp:revision>
  <dcterms:created xsi:type="dcterms:W3CDTF">2012-03-02T15:02:36Z</dcterms:created>
  <dcterms:modified xsi:type="dcterms:W3CDTF">2012-03-03T03:33:11Z</dcterms:modified>
</cp:coreProperties>
</file>